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affaafa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affaafa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2a3e5daf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2a3e5daf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2a3e5daf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2a3e5daf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affaafa68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affaafa68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0f54b481e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0f54b481e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b087c88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b087c88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b087c8887_0_25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b087c8887_0_25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a7228db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a7228db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7228db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7228db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7228db1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a7228db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is a format that allows it to be processed by a </a:t>
            </a:r>
            <a:r>
              <a:rPr lang="en"/>
              <a:t>neural</a:t>
            </a:r>
            <a:r>
              <a:rPr lang="en"/>
              <a:t> network. </a:t>
            </a:r>
            <a:br>
              <a:rPr lang="en"/>
            </a:br>
            <a:br>
              <a:rPr lang="en"/>
            </a:b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normalizing the image pixel values, typically to a range of [-1, 1] or [0, 1], we ensure that the input data has a consistent scale and zero mean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affaafa68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affaafa68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2a3e5daf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2a3e5daf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7228db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a7228db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2a3e5daf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2a3e5daf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141675" y="2044925"/>
            <a:ext cx="4296600" cy="11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5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141675" y="3078350"/>
            <a:ext cx="4296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7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622763" y="2390125"/>
            <a:ext cx="7704000" cy="17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8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613775" y="4171175"/>
            <a:ext cx="69645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  <a:highlight>
                  <a:schemeClr val="accent6"/>
                </a:highlight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152400" y="166550"/>
            <a:ext cx="6058800" cy="1234200"/>
          </a:xfrm>
          <a:prstGeom prst="rect">
            <a:avLst/>
          </a:prstGeom>
          <a:solidFill>
            <a:srgbClr val="FFB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3"/>
          <p:cNvSpPr txBox="1"/>
          <p:nvPr>
            <p:ph hasCustomPrompt="1" type="title"/>
          </p:nvPr>
        </p:nvSpPr>
        <p:spPr>
          <a:xfrm>
            <a:off x="720000" y="21326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1938300" y="2004350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2" type="title"/>
          </p:nvPr>
        </p:nvSpPr>
        <p:spPr>
          <a:xfrm>
            <a:off x="720000" y="36691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3" type="subTitle"/>
          </p:nvPr>
        </p:nvSpPr>
        <p:spPr>
          <a:xfrm>
            <a:off x="1938300" y="3516675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4" type="title"/>
          </p:nvPr>
        </p:nvSpPr>
        <p:spPr>
          <a:xfrm>
            <a:off x="4752900" y="21326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5" type="subTitle"/>
          </p:nvPr>
        </p:nvSpPr>
        <p:spPr>
          <a:xfrm>
            <a:off x="5971200" y="2004350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6" type="title"/>
          </p:nvPr>
        </p:nvSpPr>
        <p:spPr>
          <a:xfrm>
            <a:off x="4752900" y="36691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7" type="subTitle"/>
          </p:nvPr>
        </p:nvSpPr>
        <p:spPr>
          <a:xfrm>
            <a:off x="5971200" y="3516675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9" type="subTitle"/>
          </p:nvPr>
        </p:nvSpPr>
        <p:spPr>
          <a:xfrm>
            <a:off x="1947450" y="23601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3" type="subTitle"/>
          </p:nvPr>
        </p:nvSpPr>
        <p:spPr>
          <a:xfrm>
            <a:off x="5971050" y="23601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4" type="subTitle"/>
          </p:nvPr>
        </p:nvSpPr>
        <p:spPr>
          <a:xfrm>
            <a:off x="1947450" y="39094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5" type="subTitle"/>
          </p:nvPr>
        </p:nvSpPr>
        <p:spPr>
          <a:xfrm>
            <a:off x="5971050" y="39094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+ text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720000" y="847725"/>
            <a:ext cx="35337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720000" y="3102225"/>
            <a:ext cx="35337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2225" y="1367075"/>
            <a:ext cx="337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722225" y="3626100"/>
            <a:ext cx="337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720365" y="1728825"/>
            <a:ext cx="2221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subTitle"/>
          </p:nvPr>
        </p:nvSpPr>
        <p:spPr>
          <a:xfrm>
            <a:off x="3461663" y="1728825"/>
            <a:ext cx="22284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3" type="subTitle"/>
          </p:nvPr>
        </p:nvSpPr>
        <p:spPr>
          <a:xfrm>
            <a:off x="6197363" y="1728825"/>
            <a:ext cx="2224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4" type="subTitle"/>
          </p:nvPr>
        </p:nvSpPr>
        <p:spPr>
          <a:xfrm>
            <a:off x="718865" y="3468900"/>
            <a:ext cx="2224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5" type="subTitle"/>
          </p:nvPr>
        </p:nvSpPr>
        <p:spPr>
          <a:xfrm>
            <a:off x="3461663" y="3468900"/>
            <a:ext cx="22284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6" type="subTitle"/>
          </p:nvPr>
        </p:nvSpPr>
        <p:spPr>
          <a:xfrm>
            <a:off x="6197363" y="3468900"/>
            <a:ext cx="2224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7" type="subTitle"/>
          </p:nvPr>
        </p:nvSpPr>
        <p:spPr>
          <a:xfrm>
            <a:off x="3467300" y="21409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8" type="subTitle"/>
          </p:nvPr>
        </p:nvSpPr>
        <p:spPr>
          <a:xfrm>
            <a:off x="6199475" y="21409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9" type="subTitle"/>
          </p:nvPr>
        </p:nvSpPr>
        <p:spPr>
          <a:xfrm>
            <a:off x="735125" y="21409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3" type="subTitle"/>
          </p:nvPr>
        </p:nvSpPr>
        <p:spPr>
          <a:xfrm>
            <a:off x="3467300" y="38784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4" type="subTitle"/>
          </p:nvPr>
        </p:nvSpPr>
        <p:spPr>
          <a:xfrm>
            <a:off x="6199475" y="38784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5" type="subTitle"/>
          </p:nvPr>
        </p:nvSpPr>
        <p:spPr>
          <a:xfrm>
            <a:off x="735125" y="38784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op text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722225" y="1341300"/>
            <a:ext cx="42045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bottom text">
  <p:cSld name="CUSTOM_5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720000" y="3000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735125" y="3791725"/>
            <a:ext cx="3843300" cy="8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left">
  <p:cSld name="CUSTOM_6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735125" y="1186525"/>
            <a:ext cx="3417600" cy="34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7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hasCustomPrompt="1" idx="2" type="title"/>
          </p:nvPr>
        </p:nvSpPr>
        <p:spPr>
          <a:xfrm>
            <a:off x="5143425" y="1696675"/>
            <a:ext cx="29280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5166375" y="2438425"/>
            <a:ext cx="29052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hasCustomPrompt="1" idx="3" type="title"/>
          </p:nvPr>
        </p:nvSpPr>
        <p:spPr>
          <a:xfrm>
            <a:off x="5143425" y="3108200"/>
            <a:ext cx="29280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0" name="Google Shape;90;p19"/>
          <p:cNvSpPr txBox="1"/>
          <p:nvPr>
            <p:ph idx="4" type="subTitle"/>
          </p:nvPr>
        </p:nvSpPr>
        <p:spPr>
          <a:xfrm>
            <a:off x="5166375" y="3849950"/>
            <a:ext cx="29052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Reviews">
  <p:cSld name="CUSTOM_8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4914900" y="540000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hasCustomPrompt="1" idx="2" type="title"/>
          </p:nvPr>
        </p:nvSpPr>
        <p:spPr>
          <a:xfrm>
            <a:off x="4914900" y="1375875"/>
            <a:ext cx="7812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0"/>
          <p:cNvSpPr txBox="1"/>
          <p:nvPr>
            <p:ph hasCustomPrompt="1" idx="3" type="title"/>
          </p:nvPr>
        </p:nvSpPr>
        <p:spPr>
          <a:xfrm>
            <a:off x="4914900" y="2490300"/>
            <a:ext cx="7812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/>
          <p:nvPr>
            <p:ph hasCustomPrompt="1" idx="4" type="title"/>
          </p:nvPr>
        </p:nvSpPr>
        <p:spPr>
          <a:xfrm>
            <a:off x="4914900" y="3604725"/>
            <a:ext cx="7812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5855250" y="3765925"/>
            <a:ext cx="25662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5" type="subTitle"/>
          </p:nvPr>
        </p:nvSpPr>
        <p:spPr>
          <a:xfrm>
            <a:off x="5868150" y="4247025"/>
            <a:ext cx="2566200" cy="2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6" type="subTitle"/>
          </p:nvPr>
        </p:nvSpPr>
        <p:spPr>
          <a:xfrm>
            <a:off x="5855250" y="2650675"/>
            <a:ext cx="25662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7" type="subTitle"/>
          </p:nvPr>
        </p:nvSpPr>
        <p:spPr>
          <a:xfrm>
            <a:off x="5868150" y="3128363"/>
            <a:ext cx="2566200" cy="2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8" type="subTitle"/>
          </p:nvPr>
        </p:nvSpPr>
        <p:spPr>
          <a:xfrm>
            <a:off x="5855250" y="1535425"/>
            <a:ext cx="25662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9" type="subTitle"/>
          </p:nvPr>
        </p:nvSpPr>
        <p:spPr>
          <a:xfrm>
            <a:off x="5868150" y="2005638"/>
            <a:ext cx="2566200" cy="2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hasCustomPrompt="1"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7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s">
  <p:cSld name="CUSTOM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hasCustomPrompt="1" idx="2" type="title"/>
          </p:nvPr>
        </p:nvSpPr>
        <p:spPr>
          <a:xfrm>
            <a:off x="720000" y="3657600"/>
            <a:ext cx="12843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2080500" y="3546000"/>
            <a:ext cx="21960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hasCustomPrompt="1" idx="3" type="title"/>
          </p:nvPr>
        </p:nvSpPr>
        <p:spPr>
          <a:xfrm>
            <a:off x="4868700" y="3657600"/>
            <a:ext cx="12852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1"/>
          <p:cNvSpPr txBox="1"/>
          <p:nvPr>
            <p:ph idx="4" type="subTitle"/>
          </p:nvPr>
        </p:nvSpPr>
        <p:spPr>
          <a:xfrm>
            <a:off x="6229200" y="3546000"/>
            <a:ext cx="21948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5" type="subTitle"/>
          </p:nvPr>
        </p:nvSpPr>
        <p:spPr>
          <a:xfrm>
            <a:off x="2089325" y="3933600"/>
            <a:ext cx="21948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6" type="subTitle"/>
          </p:nvPr>
        </p:nvSpPr>
        <p:spPr>
          <a:xfrm>
            <a:off x="6229200" y="3933600"/>
            <a:ext cx="21948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text boxes">
  <p:cSld name="CUSTOM_9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hasCustomPrompt="1" idx="2" type="title"/>
          </p:nvPr>
        </p:nvSpPr>
        <p:spPr>
          <a:xfrm>
            <a:off x="866775" y="31963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16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2"/>
          <p:cNvSpPr txBox="1"/>
          <p:nvPr>
            <p:ph hasCustomPrompt="1" idx="3" type="title"/>
          </p:nvPr>
        </p:nvSpPr>
        <p:spPr>
          <a:xfrm>
            <a:off x="866775" y="18247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16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877000" y="2153800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4" type="subTitle"/>
          </p:nvPr>
        </p:nvSpPr>
        <p:spPr>
          <a:xfrm>
            <a:off x="877000" y="3526950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 2">
  <p:cSld name="CUSTOM_10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 flipH="1"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hasCustomPrompt="1" idx="2" type="title"/>
          </p:nvPr>
        </p:nvSpPr>
        <p:spPr>
          <a:xfrm>
            <a:off x="5536500" y="25105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hasCustomPrompt="1" idx="3" type="title"/>
          </p:nvPr>
        </p:nvSpPr>
        <p:spPr>
          <a:xfrm>
            <a:off x="5536500" y="12913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3"/>
          <p:cNvSpPr txBox="1"/>
          <p:nvPr>
            <p:ph hasCustomPrompt="1" idx="4" type="title"/>
          </p:nvPr>
        </p:nvSpPr>
        <p:spPr>
          <a:xfrm>
            <a:off x="5536500" y="37297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5545725" y="1612125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5" type="subTitle"/>
          </p:nvPr>
        </p:nvSpPr>
        <p:spPr>
          <a:xfrm>
            <a:off x="5545725" y="2917350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6" type="subTitle"/>
          </p:nvPr>
        </p:nvSpPr>
        <p:spPr>
          <a:xfrm>
            <a:off x="5545725" y="4136550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720000" y="768600"/>
            <a:ext cx="36900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720000" y="1729225"/>
            <a:ext cx="3690000" cy="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/>
        </p:nvSpPr>
        <p:spPr>
          <a:xfrm>
            <a:off x="720000" y="3610025"/>
            <a:ext cx="36042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and infographics &amp; images by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00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4"/>
          <p:cNvSpPr txBox="1"/>
          <p:nvPr>
            <p:ph idx="2" type="subTitle"/>
          </p:nvPr>
        </p:nvSpPr>
        <p:spPr>
          <a:xfrm>
            <a:off x="735125" y="2153800"/>
            <a:ext cx="36900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1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622617" y="981805"/>
            <a:ext cx="2958900" cy="12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12700"/>
            <a:ext cx="7704000" cy="3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lphaLcPeriod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romanLcPeriod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rabicPeriod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lphaLcPeriod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romanLcPeriod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rabicPeriod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lphaLcPeriod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5015194" y="341477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11369" y="4054996"/>
            <a:ext cx="30027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129931" y="341477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body"/>
          </p:nvPr>
        </p:nvSpPr>
        <p:spPr>
          <a:xfrm>
            <a:off x="1126106" y="4054996"/>
            <a:ext cx="30027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4914900" y="1399050"/>
            <a:ext cx="3509100" cy="32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4914900" y="540000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720000" y="613050"/>
            <a:ext cx="77040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B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720000" y="1185550"/>
            <a:ext cx="3709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20000" y="2898325"/>
            <a:ext cx="3709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939500" y="540000"/>
            <a:ext cx="3484500" cy="4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720000" y="4162425"/>
            <a:ext cx="77040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22" Type="http://schemas.openxmlformats.org/officeDocument/2006/relationships/image" Target="../media/image28.png"/><Relationship Id="rId21" Type="http://schemas.openxmlformats.org/officeDocument/2006/relationships/image" Target="../media/image30.png"/><Relationship Id="rId24" Type="http://schemas.openxmlformats.org/officeDocument/2006/relationships/image" Target="../media/image49.png"/><Relationship Id="rId23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26" Type="http://schemas.openxmlformats.org/officeDocument/2006/relationships/image" Target="../media/image43.png"/><Relationship Id="rId25" Type="http://schemas.openxmlformats.org/officeDocument/2006/relationships/image" Target="../media/image45.png"/><Relationship Id="rId28" Type="http://schemas.openxmlformats.org/officeDocument/2006/relationships/image" Target="../media/image39.png"/><Relationship Id="rId27" Type="http://schemas.openxmlformats.org/officeDocument/2006/relationships/image" Target="../media/image50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29" Type="http://schemas.openxmlformats.org/officeDocument/2006/relationships/image" Target="../media/image58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Relationship Id="rId31" Type="http://schemas.openxmlformats.org/officeDocument/2006/relationships/image" Target="../media/image41.png"/><Relationship Id="rId30" Type="http://schemas.openxmlformats.org/officeDocument/2006/relationships/image" Target="../media/image42.png"/><Relationship Id="rId11" Type="http://schemas.openxmlformats.org/officeDocument/2006/relationships/image" Target="../media/image27.png"/><Relationship Id="rId33" Type="http://schemas.openxmlformats.org/officeDocument/2006/relationships/image" Target="../media/image47.png"/><Relationship Id="rId10" Type="http://schemas.openxmlformats.org/officeDocument/2006/relationships/image" Target="../media/image34.png"/><Relationship Id="rId32" Type="http://schemas.openxmlformats.org/officeDocument/2006/relationships/image" Target="../media/image51.png"/><Relationship Id="rId13" Type="http://schemas.openxmlformats.org/officeDocument/2006/relationships/image" Target="../media/image23.png"/><Relationship Id="rId12" Type="http://schemas.openxmlformats.org/officeDocument/2006/relationships/image" Target="../media/image17.png"/><Relationship Id="rId15" Type="http://schemas.openxmlformats.org/officeDocument/2006/relationships/image" Target="../media/image38.png"/><Relationship Id="rId14" Type="http://schemas.openxmlformats.org/officeDocument/2006/relationships/image" Target="../media/image36.png"/><Relationship Id="rId17" Type="http://schemas.openxmlformats.org/officeDocument/2006/relationships/image" Target="../media/image35.png"/><Relationship Id="rId16" Type="http://schemas.openxmlformats.org/officeDocument/2006/relationships/image" Target="../media/image33.png"/><Relationship Id="rId19" Type="http://schemas.openxmlformats.org/officeDocument/2006/relationships/image" Target="../media/image48.png"/><Relationship Id="rId1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40" Type="http://schemas.openxmlformats.org/officeDocument/2006/relationships/image" Target="../media/image63.png"/><Relationship Id="rId20" Type="http://schemas.openxmlformats.org/officeDocument/2006/relationships/image" Target="../media/image40.png"/><Relationship Id="rId42" Type="http://schemas.openxmlformats.org/officeDocument/2006/relationships/image" Target="../media/image54.png"/><Relationship Id="rId41" Type="http://schemas.openxmlformats.org/officeDocument/2006/relationships/image" Target="../media/image62.png"/><Relationship Id="rId22" Type="http://schemas.openxmlformats.org/officeDocument/2006/relationships/image" Target="../media/image28.png"/><Relationship Id="rId44" Type="http://schemas.openxmlformats.org/officeDocument/2006/relationships/image" Target="../media/image56.png"/><Relationship Id="rId21" Type="http://schemas.openxmlformats.org/officeDocument/2006/relationships/image" Target="../media/image30.png"/><Relationship Id="rId43" Type="http://schemas.openxmlformats.org/officeDocument/2006/relationships/image" Target="../media/image61.png"/><Relationship Id="rId24" Type="http://schemas.openxmlformats.org/officeDocument/2006/relationships/image" Target="../media/image49.png"/><Relationship Id="rId46" Type="http://schemas.openxmlformats.org/officeDocument/2006/relationships/image" Target="../media/image60.png"/><Relationship Id="rId23" Type="http://schemas.openxmlformats.org/officeDocument/2006/relationships/image" Target="../media/image46.png"/><Relationship Id="rId45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26" Type="http://schemas.openxmlformats.org/officeDocument/2006/relationships/image" Target="../media/image43.png"/><Relationship Id="rId25" Type="http://schemas.openxmlformats.org/officeDocument/2006/relationships/image" Target="../media/image45.png"/><Relationship Id="rId28" Type="http://schemas.openxmlformats.org/officeDocument/2006/relationships/image" Target="../media/image39.png"/><Relationship Id="rId27" Type="http://schemas.openxmlformats.org/officeDocument/2006/relationships/image" Target="../media/image50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29" Type="http://schemas.openxmlformats.org/officeDocument/2006/relationships/image" Target="../media/image58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Relationship Id="rId31" Type="http://schemas.openxmlformats.org/officeDocument/2006/relationships/image" Target="../media/image41.png"/><Relationship Id="rId30" Type="http://schemas.openxmlformats.org/officeDocument/2006/relationships/image" Target="../media/image42.png"/><Relationship Id="rId11" Type="http://schemas.openxmlformats.org/officeDocument/2006/relationships/image" Target="../media/image27.png"/><Relationship Id="rId33" Type="http://schemas.openxmlformats.org/officeDocument/2006/relationships/image" Target="../media/image47.png"/><Relationship Id="rId10" Type="http://schemas.openxmlformats.org/officeDocument/2006/relationships/image" Target="../media/image34.png"/><Relationship Id="rId32" Type="http://schemas.openxmlformats.org/officeDocument/2006/relationships/image" Target="../media/image51.png"/><Relationship Id="rId13" Type="http://schemas.openxmlformats.org/officeDocument/2006/relationships/image" Target="../media/image23.png"/><Relationship Id="rId35" Type="http://schemas.openxmlformats.org/officeDocument/2006/relationships/image" Target="../media/image57.png"/><Relationship Id="rId12" Type="http://schemas.openxmlformats.org/officeDocument/2006/relationships/image" Target="../media/image17.png"/><Relationship Id="rId34" Type="http://schemas.openxmlformats.org/officeDocument/2006/relationships/image" Target="../media/image53.png"/><Relationship Id="rId15" Type="http://schemas.openxmlformats.org/officeDocument/2006/relationships/image" Target="../media/image38.png"/><Relationship Id="rId37" Type="http://schemas.openxmlformats.org/officeDocument/2006/relationships/image" Target="../media/image59.png"/><Relationship Id="rId14" Type="http://schemas.openxmlformats.org/officeDocument/2006/relationships/image" Target="../media/image36.png"/><Relationship Id="rId36" Type="http://schemas.openxmlformats.org/officeDocument/2006/relationships/image" Target="../media/image65.png"/><Relationship Id="rId17" Type="http://schemas.openxmlformats.org/officeDocument/2006/relationships/image" Target="../media/image35.png"/><Relationship Id="rId39" Type="http://schemas.openxmlformats.org/officeDocument/2006/relationships/image" Target="../media/image52.png"/><Relationship Id="rId16" Type="http://schemas.openxmlformats.org/officeDocument/2006/relationships/image" Target="../media/image33.png"/><Relationship Id="rId38" Type="http://schemas.openxmlformats.org/officeDocument/2006/relationships/image" Target="../media/image55.png"/><Relationship Id="rId19" Type="http://schemas.openxmlformats.org/officeDocument/2006/relationships/image" Target="../media/image48.png"/><Relationship Id="rId1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Relationship Id="rId4" Type="http://schemas.openxmlformats.org/officeDocument/2006/relationships/image" Target="../media/image1.png"/><Relationship Id="rId9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3.jpg"/><Relationship Id="rId7" Type="http://schemas.openxmlformats.org/officeDocument/2006/relationships/image" Target="../media/image8.jpg"/><Relationship Id="rId8" Type="http://schemas.openxmlformats.org/officeDocument/2006/relationships/image" Target="../media/image13.jpg"/><Relationship Id="rId11" Type="http://schemas.openxmlformats.org/officeDocument/2006/relationships/image" Target="../media/image31.jpg"/><Relationship Id="rId10" Type="http://schemas.openxmlformats.org/officeDocument/2006/relationships/image" Target="../media/image2.jpg"/><Relationship Id="rId13" Type="http://schemas.openxmlformats.org/officeDocument/2006/relationships/image" Target="../media/image10.png"/><Relationship Id="rId12" Type="http://schemas.openxmlformats.org/officeDocument/2006/relationships/image" Target="../media/image7.jpg"/><Relationship Id="rId1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Relationship Id="rId11" Type="http://schemas.openxmlformats.org/officeDocument/2006/relationships/image" Target="../media/image27.png"/><Relationship Id="rId10" Type="http://schemas.openxmlformats.org/officeDocument/2006/relationships/image" Target="../media/image34.png"/><Relationship Id="rId13" Type="http://schemas.openxmlformats.org/officeDocument/2006/relationships/image" Target="../media/image21.png"/><Relationship Id="rId12" Type="http://schemas.openxmlformats.org/officeDocument/2006/relationships/image" Target="../media/image17.png"/><Relationship Id="rId15" Type="http://schemas.openxmlformats.org/officeDocument/2006/relationships/image" Target="../media/image37.png"/><Relationship Id="rId1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22" Type="http://schemas.openxmlformats.org/officeDocument/2006/relationships/image" Target="../media/image28.png"/><Relationship Id="rId21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Relationship Id="rId11" Type="http://schemas.openxmlformats.org/officeDocument/2006/relationships/image" Target="../media/image27.png"/><Relationship Id="rId10" Type="http://schemas.openxmlformats.org/officeDocument/2006/relationships/image" Target="../media/image34.png"/><Relationship Id="rId13" Type="http://schemas.openxmlformats.org/officeDocument/2006/relationships/image" Target="../media/image23.png"/><Relationship Id="rId12" Type="http://schemas.openxmlformats.org/officeDocument/2006/relationships/image" Target="../media/image17.png"/><Relationship Id="rId15" Type="http://schemas.openxmlformats.org/officeDocument/2006/relationships/image" Target="../media/image38.png"/><Relationship Id="rId14" Type="http://schemas.openxmlformats.org/officeDocument/2006/relationships/image" Target="../media/image36.png"/><Relationship Id="rId17" Type="http://schemas.openxmlformats.org/officeDocument/2006/relationships/image" Target="../media/image35.png"/><Relationship Id="rId16" Type="http://schemas.openxmlformats.org/officeDocument/2006/relationships/image" Target="../media/image33.png"/><Relationship Id="rId19" Type="http://schemas.openxmlformats.org/officeDocument/2006/relationships/image" Target="../media/image48.png"/><Relationship Id="rId1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644" r="24398" t="0"/>
          <a:stretch/>
        </p:blipFill>
        <p:spPr>
          <a:xfrm>
            <a:off x="152400" y="152400"/>
            <a:ext cx="54403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>
            <p:ph type="ctrTitle"/>
          </p:nvPr>
        </p:nvSpPr>
        <p:spPr>
          <a:xfrm>
            <a:off x="5592725" y="1992150"/>
            <a:ext cx="4296600" cy="11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en"/>
              <a:t>neakers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/>
              <a:t>Stability.AI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5592725" y="3025575"/>
            <a:ext cx="4296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Alexander Ho</a:t>
            </a:r>
            <a:endParaRPr/>
          </a:p>
        </p:txBody>
      </p:sp>
      <p:sp>
        <p:nvSpPr>
          <p:cNvPr id="138" name="Google Shape;138;p26"/>
          <p:cNvSpPr/>
          <p:nvPr/>
        </p:nvSpPr>
        <p:spPr>
          <a:xfrm rot="-403637">
            <a:off x="7927597" y="2084133"/>
            <a:ext cx="399500" cy="40033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prompt: </a:t>
            </a:r>
            <a:r>
              <a:rPr lang="en">
                <a:solidFill>
                  <a:schemeClr val="dk1"/>
                </a:solidFill>
              </a:rPr>
              <a:t>Generate images similar to the Nike Air Max 90 with a sleek and modern design</a:t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 rot="-403778">
            <a:off x="3409052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 rot="-403778">
            <a:off x="5565327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8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17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00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335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75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8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500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3350" y="3376245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9175" y="3376251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47525" y="3376249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0500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19169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908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1917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908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50500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3335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33335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475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475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333350" y="1971000"/>
            <a:ext cx="1053925" cy="10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90825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747525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333350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919175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90825" y="197100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505000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333350" y="197100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505000" y="1971000"/>
            <a:ext cx="1305625" cy="13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919175" y="197100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747525" y="1971000"/>
            <a:ext cx="1305625" cy="131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prompt: </a:t>
            </a:r>
            <a:r>
              <a:rPr lang="en">
                <a:solidFill>
                  <a:schemeClr val="dk1"/>
                </a:solidFill>
              </a:rPr>
              <a:t>Neutral and Earth tones sneakers with a thick sole</a:t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 rot="-403778">
            <a:off x="3409052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 rot="-403778">
            <a:off x="5565327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8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17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00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335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75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8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500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3350" y="3376245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9175" y="3376251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47525" y="3376249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0500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19169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908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1917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908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50500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3335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33335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475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475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333350" y="1971000"/>
            <a:ext cx="1053925" cy="10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90825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747525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333350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919175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90825" y="197100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505000" y="337625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333350" y="197100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505000" y="1971000"/>
            <a:ext cx="1305625" cy="13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919175" y="197100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747525" y="1971000"/>
            <a:ext cx="1305625" cy="13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919175" y="3380338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50500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908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391917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250500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333350" y="1975088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5333350" y="1975088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5333350" y="1975088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333350" y="1975088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747525" y="3376238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5333350" y="3380338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747525" y="1970988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090825" y="1970988"/>
            <a:ext cx="1305625" cy="13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680425" y="2677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351" name="Google Shape;351;p37"/>
          <p:cNvSpPr/>
          <p:nvPr/>
        </p:nvSpPr>
        <p:spPr>
          <a:xfrm rot="-403778">
            <a:off x="2721377" y="2887042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 rotWithShape="1">
          <a:blip r:embed="rId3">
            <a:alphaModFix/>
          </a:blip>
          <a:srcRect b="6243" l="0" r="0" t="41859"/>
          <a:stretch/>
        </p:blipFill>
        <p:spPr>
          <a:xfrm flipH="1">
            <a:off x="152399" y="161925"/>
            <a:ext cx="8834453" cy="240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>
            <p:ph idx="1" type="subTitle"/>
          </p:nvPr>
        </p:nvSpPr>
        <p:spPr>
          <a:xfrm>
            <a:off x="681925" y="3249725"/>
            <a:ext cx="7775400" cy="16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Dependency on Predefined Prompt:</a:t>
            </a:r>
            <a:r>
              <a:rPr lang="en" sz="1200">
                <a:solidFill>
                  <a:schemeClr val="dk1"/>
                </a:solidFill>
              </a:rPr>
              <a:t> Stability.ai heavily relies on the provided prompt to generate images. If the prompt is not well-defined or lacks specific guidance, the generated results may not meet expectations.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Interpretation of Prompts:</a:t>
            </a:r>
            <a:r>
              <a:rPr lang="en" sz="1200">
                <a:solidFill>
                  <a:schemeClr val="dk1"/>
                </a:solidFill>
              </a:rPr>
              <a:t> The AI model may interpret the prompt differently than intended, leading to unexpected or undesired results. Clear and precise prompts are crucial to achieve the desired output.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   Steps</a:t>
            </a:r>
            <a:endParaRPr/>
          </a:p>
        </p:txBody>
      </p:sp>
      <p:sp>
        <p:nvSpPr>
          <p:cNvPr id="359" name="Google Shape;359;p38"/>
          <p:cNvSpPr txBox="1"/>
          <p:nvPr>
            <p:ph idx="4294967295" type="body"/>
          </p:nvPr>
        </p:nvSpPr>
        <p:spPr>
          <a:xfrm>
            <a:off x="561675" y="1112700"/>
            <a:ext cx="4398000" cy="34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Model Improvement: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Try different models learning.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GANs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CNN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Data Augmentation: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Apply additional techniques to increase data diversity.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Add more types of shoes, see if the inputs affects the outputs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Fine-tuning: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Play around with prompts more.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0" name="Google Shape;360;p38"/>
          <p:cNvSpPr/>
          <p:nvPr/>
        </p:nvSpPr>
        <p:spPr>
          <a:xfrm rot="-403778">
            <a:off x="1675102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8"/>
          <p:cNvPicPr preferRelativeResize="0"/>
          <p:nvPr/>
        </p:nvPicPr>
        <p:blipFill rotWithShape="1">
          <a:blip r:embed="rId3">
            <a:alphaModFix/>
          </a:blip>
          <a:srcRect b="0" l="8023" r="40246" t="0"/>
          <a:stretch/>
        </p:blipFill>
        <p:spPr>
          <a:xfrm flipH="1">
            <a:off x="5239550" y="157175"/>
            <a:ext cx="3747300" cy="48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 b="6950" l="0" r="0" t="58979"/>
          <a:stretch/>
        </p:blipFill>
        <p:spPr>
          <a:xfrm>
            <a:off x="191100" y="211750"/>
            <a:ext cx="8761803" cy="23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 txBox="1"/>
          <p:nvPr>
            <p:ph type="title"/>
          </p:nvPr>
        </p:nvSpPr>
        <p:spPr>
          <a:xfrm>
            <a:off x="622763" y="2390125"/>
            <a:ext cx="7704000" cy="17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  You</a:t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 rot="-403852">
            <a:off x="4443939" y="3418613"/>
            <a:ext cx="256122" cy="25662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687000" y="1112700"/>
            <a:ext cx="7704000" cy="3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/>
              <a:t>Goals/ Motivation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/>
              <a:t>Dataset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/>
              <a:t>Implementation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Preprocessing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/>
              <a:t>Stability.AI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/>
              <a:t>Model design	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Results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Limitations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Next steps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45" name="Google Shape;145;p27"/>
          <p:cNvSpPr/>
          <p:nvPr/>
        </p:nvSpPr>
        <p:spPr>
          <a:xfrm rot="-403778">
            <a:off x="2149452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 rot="-403778">
            <a:off x="626102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1171" r="1181" t="0"/>
          <a:stretch/>
        </p:blipFill>
        <p:spPr>
          <a:xfrm flipH="1">
            <a:off x="5838825" y="152400"/>
            <a:ext cx="3148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720000" y="333325"/>
            <a:ext cx="3355500" cy="11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Goals    Motivation</a:t>
            </a:r>
            <a:endParaRPr sz="3600"/>
          </a:p>
        </p:txBody>
      </p:sp>
      <p:sp>
        <p:nvSpPr>
          <p:cNvPr id="153" name="Google Shape;153;p28"/>
          <p:cNvSpPr/>
          <p:nvPr/>
        </p:nvSpPr>
        <p:spPr>
          <a:xfrm rot="-403563">
            <a:off x="2292284" y="459150"/>
            <a:ext cx="367694" cy="368463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692725" y="1491000"/>
            <a:ext cx="4763400" cy="4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Goals: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Utilize advanced tools and APIs to generate innovative and unique designs and silhouettes for new shoe models.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Explore the potential of AI and machine learning in the sneaker industry to push the boundaries of creativity and aesthetics.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Foster a culture of continuous innovation and keep up with the rapidly evolving trends in the sneaker market.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Motivation: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sneaker industry is highly dynamic and competitive, with new trends and designs emerging constantly.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AI-powered design generation can offer fresh perspectives and inspire creativity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0" l="0" r="0" t="30603"/>
          <a:stretch/>
        </p:blipFill>
        <p:spPr>
          <a:xfrm flipH="1">
            <a:off x="6319151" y="156900"/>
            <a:ext cx="2667699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>
            <p:ph type="title"/>
          </p:nvPr>
        </p:nvSpPr>
        <p:spPr>
          <a:xfrm>
            <a:off x="317550" y="1552025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2" name="Google Shape;162;p29"/>
          <p:cNvSpPr txBox="1"/>
          <p:nvPr>
            <p:ph idx="1" type="subTitle"/>
          </p:nvPr>
        </p:nvSpPr>
        <p:spPr>
          <a:xfrm>
            <a:off x="1357725" y="1421425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</a:t>
            </a:r>
            <a:r>
              <a:rPr lang="en"/>
              <a:t>otatenis Dataset</a:t>
            </a:r>
            <a:endParaRPr/>
          </a:p>
        </p:txBody>
      </p:sp>
      <p:sp>
        <p:nvSpPr>
          <p:cNvPr id="163" name="Google Shape;163;p29"/>
          <p:cNvSpPr txBox="1"/>
          <p:nvPr>
            <p:ph idx="2" type="title"/>
          </p:nvPr>
        </p:nvSpPr>
        <p:spPr>
          <a:xfrm>
            <a:off x="317550" y="304235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03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4" name="Google Shape;164;p29"/>
          <p:cNvSpPr txBox="1"/>
          <p:nvPr>
            <p:ph idx="3" type="subTitle"/>
          </p:nvPr>
        </p:nvSpPr>
        <p:spPr>
          <a:xfrm>
            <a:off x="1357725" y="3199400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Sneaker Images</a:t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 rot="-403778">
            <a:off x="1093827" y="1810192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 rot="-403778">
            <a:off x="1093827" y="33005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4" type="title"/>
          </p:nvPr>
        </p:nvSpPr>
        <p:spPr>
          <a:xfrm>
            <a:off x="4752900" y="1552025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8" name="Google Shape;168;p29"/>
          <p:cNvSpPr txBox="1"/>
          <p:nvPr>
            <p:ph idx="5" type="subTitle"/>
          </p:nvPr>
        </p:nvSpPr>
        <p:spPr>
          <a:xfrm>
            <a:off x="5885450" y="1558975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Distribution</a:t>
            </a:r>
            <a:endParaRPr/>
          </a:p>
        </p:txBody>
      </p:sp>
      <p:sp>
        <p:nvSpPr>
          <p:cNvPr id="169" name="Google Shape;169;p29"/>
          <p:cNvSpPr txBox="1"/>
          <p:nvPr>
            <p:ph idx="6" type="title"/>
          </p:nvPr>
        </p:nvSpPr>
        <p:spPr>
          <a:xfrm>
            <a:off x="4752925" y="304235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0" name="Google Shape;170;p29"/>
          <p:cNvSpPr txBox="1"/>
          <p:nvPr>
            <p:ph idx="7" type="subTitle"/>
          </p:nvPr>
        </p:nvSpPr>
        <p:spPr>
          <a:xfrm>
            <a:off x="5885450" y="3199400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New DataFrame</a:t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 rot="-403778">
            <a:off x="5615227" y="1810192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 rot="-403778">
            <a:off x="5615227" y="33005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13" type="subTitle"/>
          </p:nvPr>
        </p:nvSpPr>
        <p:spPr>
          <a:xfrm>
            <a:off x="5775975" y="2090163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brand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Jordan    167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Nike        1936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adidas    1303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175" y="1797238"/>
            <a:ext cx="2576125" cy="11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175" y="3601275"/>
            <a:ext cx="6690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5175" y="3601275"/>
            <a:ext cx="6690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4175" y="3601279"/>
            <a:ext cx="6690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4038" y="3601273"/>
            <a:ext cx="6690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6175" y="4270275"/>
            <a:ext cx="6690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35175" y="4270275"/>
            <a:ext cx="6690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04175" y="4270275"/>
            <a:ext cx="6690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44038" y="4317250"/>
            <a:ext cx="6690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37950" y="3640348"/>
            <a:ext cx="4197150" cy="9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92770" y="1971251"/>
            <a:ext cx="2009356" cy="13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23620" r="23620" t="0"/>
          <a:stretch/>
        </p:blipFill>
        <p:spPr>
          <a:xfrm>
            <a:off x="152400" y="152400"/>
            <a:ext cx="4105278" cy="48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type="title"/>
          </p:nvPr>
        </p:nvSpPr>
        <p:spPr>
          <a:xfrm>
            <a:off x="4763325" y="480625"/>
            <a:ext cx="47238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      Preprocessing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4914900" y="1484450"/>
            <a:ext cx="3509100" cy="30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</a:rPr>
              <a:t>batch_size - </a:t>
            </a:r>
            <a:r>
              <a:rPr lang="en" sz="1000">
                <a:solidFill>
                  <a:schemeClr val="dk1"/>
                </a:solidFill>
              </a:rPr>
              <a:t>number of images processed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</a:rPr>
              <a:t>image_size - </a:t>
            </a:r>
            <a:r>
              <a:rPr lang="en" sz="1000">
                <a:solidFill>
                  <a:schemeClr val="dk1"/>
                </a:solidFill>
              </a:rPr>
              <a:t>the size of the images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</a:rPr>
              <a:t>Preprocessing: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</a:rPr>
              <a:t>transforms.Resize resizes the images to the specified image_size.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</a:rPr>
              <a:t>transforms.ToTensor converts the images to PyTorch tensors.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</a:rPr>
              <a:t>transforms.Normalize normalizes the pixel values of the images for better training.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</a:rPr>
              <a:t>The images are converted to numpy arrays and transposed for display using matplotlib.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 rot="-403854">
            <a:off x="6045576" y="606145"/>
            <a:ext cx="402398" cy="387605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Implementation</a:t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 rot="-403778">
            <a:off x="4322852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26277" l="0" r="0" t="47286"/>
          <a:stretch/>
        </p:blipFill>
        <p:spPr>
          <a:xfrm>
            <a:off x="154775" y="3470225"/>
            <a:ext cx="8834451" cy="155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722225" y="1341300"/>
            <a:ext cx="8111700" cy="20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Stability.ai is an AI-based platform that provides an API for generating creative and diverse outputs based on given prompts. It leverages powerful machine learning models to generate new images, text, or code snippets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b="1" lang="en" sz="1200">
                <a:solidFill>
                  <a:srgbClr val="374151"/>
                </a:solidFill>
              </a:rPr>
              <a:t>Generation Capabilities:</a:t>
            </a:r>
            <a:r>
              <a:rPr lang="en" sz="1200">
                <a:solidFill>
                  <a:srgbClr val="374151"/>
                </a:solidFill>
              </a:rPr>
              <a:t> specializes in generating high-quality images using deep learning techniques. It can generate images based on various prompts, such as a brand name, text description, or even an initial input image.</a:t>
            </a:r>
            <a:endParaRPr sz="1200">
              <a:solidFill>
                <a:srgbClr val="3741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b="1" lang="en" sz="1200">
                <a:solidFill>
                  <a:srgbClr val="374151"/>
                </a:solidFill>
              </a:rPr>
              <a:t>AI Models:</a:t>
            </a:r>
            <a:r>
              <a:rPr lang="en" sz="1200">
                <a:solidFill>
                  <a:srgbClr val="374151"/>
                </a:solidFill>
              </a:rPr>
              <a:t> employs state-of-the-art AI models, including deep neural networks, to generate creative outputs. These models are trained on large datasets and learn to capture the patterns and characteristics of the input data</a:t>
            </a:r>
            <a:endParaRPr sz="12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  Design</a:t>
            </a:r>
            <a:endParaRPr/>
          </a:p>
        </p:txBody>
      </p:sp>
      <p:sp>
        <p:nvSpPr>
          <p:cNvPr id="206" name="Google Shape;206;p32"/>
          <p:cNvSpPr txBox="1"/>
          <p:nvPr>
            <p:ph idx="4294967295" type="body"/>
          </p:nvPr>
        </p:nvSpPr>
        <p:spPr>
          <a:xfrm>
            <a:off x="720000" y="1112700"/>
            <a:ext cx="3852000" cy="34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up API connection to Stability AI.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 a function to generate images using the API, given an input image and brand label.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Iterate over input images and labels to generate and save corresponding images.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brand label as a prompt for image generation.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Influences AI model by providing brand-specific guidance.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Importance: Generates contextually relevant and aligned images.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 success message after saving images.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7" name="Google Shape;207;p32"/>
          <p:cNvSpPr/>
          <p:nvPr/>
        </p:nvSpPr>
        <p:spPr>
          <a:xfrm rot="-403778">
            <a:off x="1886227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8023" r="40246" t="0"/>
          <a:stretch/>
        </p:blipFill>
        <p:spPr>
          <a:xfrm flipH="1">
            <a:off x="5239550" y="157175"/>
            <a:ext cx="3747300" cy="48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4">
            <a:alphaModFix/>
          </a:blip>
          <a:srcRect b="0" l="6208" r="56703" t="39020"/>
          <a:stretch/>
        </p:blipFill>
        <p:spPr>
          <a:xfrm>
            <a:off x="4954650" y="166550"/>
            <a:ext cx="4036949" cy="48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prompt</a:t>
            </a:r>
            <a:r>
              <a:rPr lang="en"/>
              <a:t>: Brand</a:t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 rot="-403778">
            <a:off x="3409052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/>
          <p:nvPr/>
        </p:nvSpPr>
        <p:spPr>
          <a:xfrm rot="-403778">
            <a:off x="5565327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8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17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00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335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75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8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500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3350" y="3376245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9175" y="3376251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47525" y="3376249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1917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475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908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prompt: </a:t>
            </a:r>
            <a:r>
              <a:rPr lang="en">
                <a:solidFill>
                  <a:schemeClr val="dk1"/>
                </a:solidFill>
              </a:rPr>
              <a:t>vibrant and colorful sneakers with a retro design</a:t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 rot="-403778">
            <a:off x="3409052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 rot="-403778">
            <a:off x="5565327" y="7500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8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17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00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335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75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8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500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3350" y="3376245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9175" y="3376251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47525" y="3376249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0500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19169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908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1917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908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50500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33350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333350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47525" y="3376250"/>
            <a:ext cx="1305625" cy="13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47525" y="1971000"/>
            <a:ext cx="1305625" cy="13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neakers shop pitch deck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